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4" r:id="rId4"/>
    <p:sldId id="258" r:id="rId5"/>
    <p:sldId id="259" r:id="rId6"/>
    <p:sldId id="260" r:id="rId7"/>
    <p:sldId id="265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en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139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0B39F2-ABFE-44F7-91F8-6D632953BD23}" type="datetimeFigureOut">
              <a:rPr lang="en-SI" smtClean="0"/>
              <a:t>17/09/2025</a:t>
            </a:fld>
            <a:endParaRPr lang="en-S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C2235E-B49D-48EE-BD30-D746D19AFC88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453587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C35C8-8414-8119-AAE4-5038273A9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B376F-5C2C-D361-B67B-B41F0A2F3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60D4C-FA0B-E62E-970D-C3A019027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62D9-3E64-4550-AA5D-074730BC215C}" type="datetimeFigureOut">
              <a:rPr lang="en-SI" smtClean="0"/>
              <a:t>17/09/2025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E3D7C-C4F3-FDE3-0A57-4AAB38F7D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F5585A-76FF-7FC4-A6A3-0EA127550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68183-5A19-4FDE-A972-E2EB5CE8361D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807359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1355B-981C-0B4C-F2F6-D9B89EE20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B6DD22-2DDB-E507-7F16-3560706DCE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C08B4-4D44-751B-EFB9-7F32A0E17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62D9-3E64-4550-AA5D-074730BC215C}" type="datetimeFigureOut">
              <a:rPr lang="en-SI" smtClean="0"/>
              <a:t>17/09/2025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E1838-3D1B-5D71-6126-2D2FE926A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7E980-55F1-BC00-0FA7-B235499A2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68183-5A19-4FDE-A972-E2EB5CE8361D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961014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9088E8-683E-E073-0DF8-3785B5E307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638D71-73AD-CF74-521F-F9DA25DCE7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E0726-E05F-5D08-F935-7AFEA51D7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62D9-3E64-4550-AA5D-074730BC215C}" type="datetimeFigureOut">
              <a:rPr lang="en-SI" smtClean="0"/>
              <a:t>17/09/2025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329E0-F95B-22D0-7FA6-44A929C07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4AD13-CBE3-ECC8-73D8-B6C00415D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68183-5A19-4FDE-A972-E2EB5CE8361D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4288403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6BD44-138E-A778-A62D-0D5A078B9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12C16-B9EF-4057-0976-7738D712D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D780F1-B2F5-F779-8F17-E2B4C8EDD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62D9-3E64-4550-AA5D-074730BC215C}" type="datetimeFigureOut">
              <a:rPr lang="en-SI" smtClean="0"/>
              <a:t>17/09/2025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B76FC-F478-0E82-50B6-5DE1E85EF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609AF-8E03-F12B-762B-F25251A4D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68183-5A19-4FDE-A972-E2EB5CE8361D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925822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948FE-1C79-587B-2120-174372C70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797E4-D0D5-B98B-2C88-79B3075F7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C964C2-7D4D-6667-72BB-A2FB0F472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62D9-3E64-4550-AA5D-074730BC215C}" type="datetimeFigureOut">
              <a:rPr lang="en-SI" smtClean="0"/>
              <a:t>17/09/2025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878AC-03A5-7F9D-61D1-8785E25BF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6D626-95C9-498C-10BA-1A9D43AA5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68183-5A19-4FDE-A972-E2EB5CE8361D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955930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FCCE0-39BB-ED23-22FF-277021BB7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EDDBD-A93E-4901-F4C9-14BF8A38C7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F2D5E5-D18C-EE28-D02C-C5089DC7F2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6DEC6C-DBDA-C432-C5EA-576C00B22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62D9-3E64-4550-AA5D-074730BC215C}" type="datetimeFigureOut">
              <a:rPr lang="en-SI" smtClean="0"/>
              <a:t>17/09/2025</a:t>
            </a:fld>
            <a:endParaRPr lang="en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A11185-3720-9D9D-A61D-F88D6476F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B98C79-40DC-31D2-D088-1000D2DEF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68183-5A19-4FDE-A972-E2EB5CE8361D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50917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66582-36F7-03DA-A613-B3C351179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F6AA8-46EB-D869-4020-E2072F033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9264D1-CBEA-4AE6-C1B3-1FB09CF08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4A9D8E-F986-B06D-632F-07C7F911FB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200F05-EE94-D518-2484-73D0BA5341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7ABA59-BDEF-03DD-C682-D8819FB01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62D9-3E64-4550-AA5D-074730BC215C}" type="datetimeFigureOut">
              <a:rPr lang="en-SI" smtClean="0"/>
              <a:t>17/09/2025</a:t>
            </a:fld>
            <a:endParaRPr lang="en-S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E8577A-EE6D-34DF-1D95-46B89D4E6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A0BFBA-1493-CCBF-1530-DEF938F1B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68183-5A19-4FDE-A972-E2EB5CE8361D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299885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E8917-8E56-61F5-8600-2B7C392AC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2FF33-AD5E-BC52-F900-5FE7690AA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62D9-3E64-4550-AA5D-074730BC215C}" type="datetimeFigureOut">
              <a:rPr lang="en-SI" smtClean="0"/>
              <a:t>17/09/2025</a:t>
            </a:fld>
            <a:endParaRPr lang="en-S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EF0BC7-1F03-319D-FEDC-83CA1661A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4E88AB-CD80-5763-46B2-C7EA7D8E4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68183-5A19-4FDE-A972-E2EB5CE8361D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21551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F34F2E-22E8-1984-1929-91FE01783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62D9-3E64-4550-AA5D-074730BC215C}" type="datetimeFigureOut">
              <a:rPr lang="en-SI" smtClean="0"/>
              <a:t>17/09/2025</a:t>
            </a:fld>
            <a:endParaRPr lang="en-S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E43193-7F57-8655-1EB6-D8E86F974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F1B39C-7EF0-AE52-BCCD-C1C8EF523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68183-5A19-4FDE-A972-E2EB5CE8361D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605344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51628-217D-29B3-7B9F-E1ED5408D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D0360-17F8-B43C-D938-03387B98A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D6566A-E819-8B60-0294-F044B0EB0F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F5148A-6839-3366-0342-79F14F09A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62D9-3E64-4550-AA5D-074730BC215C}" type="datetimeFigureOut">
              <a:rPr lang="en-SI" smtClean="0"/>
              <a:t>17/09/2025</a:t>
            </a:fld>
            <a:endParaRPr lang="en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6A2058-1629-B410-45D3-0FCDD76A8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0D1160-1C46-3BC9-195B-F5D0FCF18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68183-5A19-4FDE-A972-E2EB5CE8361D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27051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4B0FB-2739-3A74-A5ED-B8A25D20C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929CD4-DD0F-506A-3C03-93349F2B32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57EDF-0941-B30D-B340-F4DB52AB0D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C4C103-2864-4DCB-D674-5E4559CC1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62D9-3E64-4550-AA5D-074730BC215C}" type="datetimeFigureOut">
              <a:rPr lang="en-SI" smtClean="0"/>
              <a:t>17/09/2025</a:t>
            </a:fld>
            <a:endParaRPr lang="en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41C2D9-2486-E658-9B8F-6B4FC506E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1672E0-EC29-2350-1C1A-D2E48CE1B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68183-5A19-4FDE-A972-E2EB5CE8361D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093491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2D21C6-5EEF-5774-6E1A-C350C6AE8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11106-4429-3A96-AA84-F5E4200004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204F8-776C-31BE-1293-11CD11E661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FC62D9-3E64-4550-AA5D-074730BC215C}" type="datetimeFigureOut">
              <a:rPr lang="en-SI" smtClean="0"/>
              <a:t>17/09/2025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A5C5B-396C-9653-7BBE-4DE49D5196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9B5B27-A088-9991-416A-EBBACCC253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C68183-5A19-4FDE-A972-E2EB5CE8361D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942049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D39C67-77A9-1DDA-4F84-5FC84B9EAD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sl-SI" sz="4800" b="1">
                <a:solidFill>
                  <a:srgbClr val="FFFFFF"/>
                </a:solidFill>
              </a:rPr>
              <a:t>Sistem za interaktivno pregledovanje slikarske zbirke</a:t>
            </a:r>
            <a:br>
              <a:rPr lang="en-SI" sz="4800" b="1">
                <a:solidFill>
                  <a:srgbClr val="FFFFFF"/>
                </a:solidFill>
              </a:rPr>
            </a:br>
            <a:endParaRPr lang="en-SI" sz="48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558F42-5E97-BB55-42FD-962DA7640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sl-SI" b="1" dirty="0"/>
              <a:t>Nik Jenič, Nace Omahen, Maj Udovč, Maša Uhan, Blaž Meden, Narvika </a:t>
            </a:r>
            <a:r>
              <a:rPr lang="sl-SI" b="1" dirty="0" err="1"/>
              <a:t>Bovcon</a:t>
            </a:r>
            <a:endParaRPr lang="en-SI" b="1"/>
          </a:p>
          <a:p>
            <a:pPr algn="l"/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403584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9BBE35-4380-49DD-3BD3-6948F6EA4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anchor="ctr">
            <a:normAutofit/>
          </a:bodyPr>
          <a:lstStyle/>
          <a:p>
            <a:r>
              <a:rPr lang="en-GB" sz="7200"/>
              <a:t>Zaključek</a:t>
            </a:r>
            <a:endParaRPr lang="en-SI" sz="720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5C39ABB-484F-183A-6B62-453A1D5F3BA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85240" y="2969469"/>
            <a:ext cx="8074815" cy="280039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SI" altLang="en-SI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Projekt je </a:t>
            </a:r>
            <a:r>
              <a:rPr kumimoji="0" lang="en-SI" altLang="en-SI" sz="2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pokazal</a:t>
            </a:r>
            <a:r>
              <a:rPr kumimoji="0" lang="en-SI" altLang="en-SI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SI" altLang="en-SI" sz="2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združitev</a:t>
            </a:r>
            <a:r>
              <a:rPr kumimoji="0" lang="en-SI" altLang="en-SI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2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umetnosti</a:t>
            </a:r>
            <a:r>
              <a:rPr kumimoji="0" lang="en-SI" altLang="en-SI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in </a:t>
            </a:r>
            <a:r>
              <a:rPr kumimoji="0" lang="en-SI" altLang="en-SI" sz="2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tehnologije</a:t>
            </a:r>
            <a:r>
              <a:rPr kumimoji="0" lang="en-US" altLang="en-SI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</a:t>
            </a:r>
            <a:endParaRPr kumimoji="0" lang="en-SI" altLang="en-SI" sz="2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SI" altLang="en-SI" sz="2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nove</a:t>
            </a:r>
            <a:r>
              <a:rPr kumimoji="0" lang="en-SI" altLang="en-SI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2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načine</a:t>
            </a:r>
            <a:r>
              <a:rPr kumimoji="0" lang="en-SI" altLang="en-SI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2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raziskovanja</a:t>
            </a:r>
            <a:r>
              <a:rPr kumimoji="0" lang="en-SI" altLang="en-SI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2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umetnosti</a:t>
            </a:r>
            <a:r>
              <a:rPr kumimoji="0" lang="en-US" altLang="en-SI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endParaRPr kumimoji="0" lang="en-SI" altLang="en-SI" sz="2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SI" altLang="en-SI" sz="2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Nadaljnji</a:t>
            </a:r>
            <a:r>
              <a:rPr kumimoji="0" lang="en-SI" altLang="en-SI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2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razvoj</a:t>
            </a:r>
            <a:r>
              <a:rPr kumimoji="0" lang="en-SI" altLang="en-SI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  <a:endParaRPr kumimoji="0" lang="en-US" altLang="en-SI" sz="2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SI" altLang="en-SI" sz="2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izboljšanje</a:t>
            </a:r>
            <a:r>
              <a:rPr kumimoji="0" lang="en-SI" altLang="en-SI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2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natančnosti</a:t>
            </a:r>
            <a:r>
              <a:rPr kumimoji="0" lang="en-SI" altLang="en-SI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2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modelov</a:t>
            </a:r>
            <a:r>
              <a:rPr kumimoji="0" lang="en-SI" altLang="en-SI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</a:t>
            </a:r>
            <a:r>
              <a:rPr kumimoji="0" lang="en-SI" altLang="en-SI" sz="2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optimizacija</a:t>
            </a:r>
            <a:r>
              <a:rPr kumimoji="0" lang="en-SI" altLang="en-SI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za </a:t>
            </a:r>
            <a:r>
              <a:rPr kumimoji="0" lang="en-SI" altLang="en-SI" sz="2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splet</a:t>
            </a:r>
            <a:r>
              <a:rPr kumimoji="0" lang="en-SI" altLang="en-SI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</a:t>
            </a:r>
            <a:r>
              <a:rPr kumimoji="0" lang="en-SI" altLang="en-SI" sz="2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testiranje</a:t>
            </a:r>
            <a:r>
              <a:rPr kumimoji="0" lang="en-SI" altLang="en-SI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z </a:t>
            </a:r>
            <a:r>
              <a:rPr kumimoji="0" lang="en-SI" altLang="en-SI" sz="2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uporabniki</a:t>
            </a:r>
            <a:endParaRPr kumimoji="0" lang="en-SI" altLang="en-SI" sz="2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687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B7FFE1-B322-2DF1-9824-AF01D0AEC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/>
              <a:t>Uvod</a:t>
            </a:r>
            <a:endParaRPr lang="en-SI" sz="5400"/>
          </a:p>
        </p:txBody>
      </p:sp>
      <p:sp>
        <p:nvSpPr>
          <p:cNvPr id="3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E9A9BD6-455B-6E3D-8021-A5340C07A8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0080" y="2872899"/>
            <a:ext cx="4243589" cy="332066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SI" altLang="en-SI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Namen: </a:t>
            </a:r>
            <a:r>
              <a:rPr kumimoji="0" lang="en-SI" altLang="en-SI" sz="17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omogočiti</a:t>
            </a:r>
            <a:r>
              <a:rPr kumimoji="0" lang="en-SI" altLang="en-SI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17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interaktivno</a:t>
            </a:r>
            <a:r>
              <a:rPr kumimoji="0" lang="en-SI" altLang="en-SI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17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raziskovanje</a:t>
            </a:r>
            <a:r>
              <a:rPr kumimoji="0" lang="en-SI" altLang="en-SI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17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umetnosti</a:t>
            </a:r>
            <a:r>
              <a:rPr kumimoji="0" lang="en-SI" altLang="en-SI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z </a:t>
            </a:r>
            <a:r>
              <a:rPr kumimoji="0" lang="en-SI" altLang="en-SI" sz="17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uporabo</a:t>
            </a:r>
            <a:r>
              <a:rPr kumimoji="0" lang="en-SI" altLang="en-SI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17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metod</a:t>
            </a:r>
            <a:r>
              <a:rPr kumimoji="0" lang="en-SI" altLang="en-SI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17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računalniškega</a:t>
            </a:r>
            <a:r>
              <a:rPr kumimoji="0" lang="en-SI" altLang="en-SI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17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vida</a:t>
            </a:r>
            <a:endParaRPr kumimoji="0" lang="en-SI" altLang="en-SI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SI" altLang="en-SI" sz="17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Zbirka</a:t>
            </a:r>
            <a:r>
              <a:rPr kumimoji="0" lang="en-SI" altLang="en-SI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</a:t>
            </a:r>
            <a:r>
              <a:rPr kumimoji="0" lang="en-SI" altLang="en-SI" sz="17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WikiArt</a:t>
            </a:r>
            <a:r>
              <a:rPr kumimoji="0" lang="en-SI" altLang="en-SI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</a:t>
            </a:r>
            <a:r>
              <a:rPr kumimoji="0" lang="en-SI" altLang="en-SI" sz="17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več</a:t>
            </a:r>
            <a:r>
              <a:rPr kumimoji="0" lang="en-SI" altLang="en-SI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17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deset</a:t>
            </a:r>
            <a:r>
              <a:rPr kumimoji="0" lang="en-SI" altLang="en-SI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17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tisoč</a:t>
            </a:r>
            <a:r>
              <a:rPr kumimoji="0" lang="en-SI" altLang="en-SI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17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slik</a:t>
            </a:r>
            <a:r>
              <a:rPr kumimoji="0" lang="en-SI" altLang="en-SI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SI" altLang="en-SI" sz="17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Cilji</a:t>
            </a:r>
            <a:r>
              <a:rPr kumimoji="0" lang="en-SI" altLang="en-SI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SI" altLang="en-SI" sz="17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približati</a:t>
            </a:r>
            <a:r>
              <a:rPr kumimoji="0" lang="en-SI" altLang="en-SI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AI in </a:t>
            </a:r>
            <a:r>
              <a:rPr kumimoji="0" lang="en-SI" altLang="en-SI" sz="17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računalniški</a:t>
            </a:r>
            <a:r>
              <a:rPr kumimoji="0" lang="en-SI" altLang="en-SI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vid </a:t>
            </a:r>
            <a:r>
              <a:rPr kumimoji="0" lang="en-SI" altLang="en-SI" sz="17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širši</a:t>
            </a:r>
            <a:r>
              <a:rPr kumimoji="0" lang="en-SI" altLang="en-SI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17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javnosti</a:t>
            </a:r>
            <a:r>
              <a:rPr kumimoji="0" lang="en-US" altLang="en-SI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</a:t>
            </a:r>
            <a:endParaRPr kumimoji="0" lang="en-SI" altLang="en-SI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SI" altLang="en-SI" sz="17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ponuditi</a:t>
            </a:r>
            <a:r>
              <a:rPr kumimoji="0" lang="en-SI" altLang="en-SI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17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nove</a:t>
            </a:r>
            <a:r>
              <a:rPr kumimoji="0" lang="en-SI" altLang="en-SI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17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načine</a:t>
            </a:r>
            <a:r>
              <a:rPr kumimoji="0" lang="en-SI" altLang="en-SI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17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razumevanja</a:t>
            </a:r>
            <a:r>
              <a:rPr kumimoji="0" lang="en-SI" altLang="en-SI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17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umetnin</a:t>
            </a:r>
            <a:r>
              <a:rPr kumimoji="0" lang="en-US" altLang="en-SI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</a:t>
            </a:r>
            <a:endParaRPr kumimoji="0" lang="en-SI" altLang="en-SI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SI" altLang="en-SI" sz="17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ustvariti</a:t>
            </a:r>
            <a:r>
              <a:rPr kumimoji="0" lang="en-SI" altLang="en-SI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17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poučno</a:t>
            </a:r>
            <a:r>
              <a:rPr kumimoji="0" lang="en-SI" altLang="en-SI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in </a:t>
            </a:r>
            <a:r>
              <a:rPr kumimoji="0" lang="en-SI" altLang="en-SI" sz="17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zabavno</a:t>
            </a:r>
            <a:r>
              <a:rPr kumimoji="0" lang="en-SI" altLang="en-SI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17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uporabniško</a:t>
            </a:r>
            <a:r>
              <a:rPr kumimoji="0" lang="en-SI" altLang="en-SI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17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izkušnjo</a:t>
            </a:r>
            <a:r>
              <a:rPr kumimoji="0" lang="en-US" altLang="en-SI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  <a:endParaRPr kumimoji="0" lang="en-SI" altLang="en-SI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SI" altLang="en-SI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70D3E2-FFA7-124B-E67F-6241E7E5C3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140" r="2620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20090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43A6A8-EA09-86EC-FA3B-4895AAA86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/>
              <a:t>Interaktivni vmesnik</a:t>
            </a:r>
            <a:endParaRPr lang="en-SI" sz="5400"/>
          </a:p>
        </p:txBody>
      </p:sp>
      <p:sp>
        <p:nvSpPr>
          <p:cNvPr id="2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0A9872D-9B9E-23C4-60D4-6B0189892C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0080" y="2872899"/>
            <a:ext cx="4243589" cy="332066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lnSpcReduction="10000"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SI" altLang="en-SI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Ob </a:t>
            </a:r>
            <a:r>
              <a:rPr kumimoji="0" lang="en-SI" altLang="en-SI" sz="19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kliku</a:t>
            </a:r>
            <a:r>
              <a:rPr kumimoji="0" lang="en-SI" altLang="en-SI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se </a:t>
            </a:r>
            <a:r>
              <a:rPr kumimoji="0" lang="en-SI" altLang="en-SI" sz="19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odpre</a:t>
            </a:r>
            <a:r>
              <a:rPr kumimoji="0" lang="en-SI" altLang="en-SI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19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meni</a:t>
            </a:r>
            <a:r>
              <a:rPr kumimoji="0" lang="en-SI" altLang="en-SI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z </a:t>
            </a:r>
            <a:r>
              <a:rPr kumimoji="0" lang="en-SI" altLang="en-SI" sz="19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možnostmi</a:t>
            </a:r>
            <a:r>
              <a:rPr kumimoji="0" lang="en-SI" altLang="en-SI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SI" altLang="en-SI" sz="19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filtriranje</a:t>
            </a:r>
            <a:r>
              <a:rPr kumimoji="0" lang="en-SI" altLang="en-SI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po </a:t>
            </a:r>
            <a:r>
              <a:rPr kumimoji="0" lang="en-SI" altLang="en-SI" sz="19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barvah</a:t>
            </a:r>
            <a:r>
              <a:rPr kumimoji="0" lang="en-US" altLang="en-SI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</a:t>
            </a:r>
            <a:endParaRPr kumimoji="0" lang="en-SI" altLang="en-SI" sz="19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SI" altLang="en-SI" sz="19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analiza</a:t>
            </a:r>
            <a:r>
              <a:rPr kumimoji="0" lang="en-SI" altLang="en-SI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19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obrazov</a:t>
            </a:r>
            <a:r>
              <a:rPr kumimoji="0" lang="en-SI" altLang="en-SI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in </a:t>
            </a:r>
            <a:r>
              <a:rPr kumimoji="0" lang="en-SI" altLang="en-SI" sz="19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emocij</a:t>
            </a:r>
            <a:r>
              <a:rPr kumimoji="0" lang="en-US" altLang="en-SI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</a:t>
            </a:r>
            <a:endParaRPr kumimoji="0" lang="en-SI" altLang="en-SI" sz="19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SI" altLang="en-SI" sz="19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prepoznavanje</a:t>
            </a:r>
            <a:r>
              <a:rPr kumimoji="0" lang="en-SI" altLang="en-SI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19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objektov</a:t>
            </a:r>
            <a:r>
              <a:rPr kumimoji="0" lang="en-US" altLang="en-SI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</a:t>
            </a:r>
            <a:endParaRPr kumimoji="0" lang="en-SI" altLang="en-SI" sz="19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SI" altLang="en-SI" sz="19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razvrščanje</a:t>
            </a:r>
            <a:r>
              <a:rPr kumimoji="0" lang="en-SI" altLang="en-SI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19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poz</a:t>
            </a:r>
            <a:r>
              <a:rPr kumimoji="0" lang="en-US" altLang="en-SI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</a:t>
            </a:r>
            <a:endParaRPr kumimoji="0" lang="en-SI" altLang="en-SI" sz="19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SI" altLang="en-SI" sz="19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analiza</a:t>
            </a:r>
            <a:r>
              <a:rPr kumimoji="0" lang="en-SI" altLang="en-SI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19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linij</a:t>
            </a:r>
            <a:r>
              <a:rPr kumimoji="0" lang="en-US" altLang="en-SI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  <a:endParaRPr kumimoji="0" lang="en-SI" altLang="en-SI" sz="19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GB" altLang="en-SI" sz="1900" dirty="0">
                <a:latin typeface="Arial" panose="020B0604020202020204" pitchFamily="34" charset="0"/>
              </a:rPr>
              <a:t>I</a:t>
            </a:r>
            <a:r>
              <a:rPr kumimoji="0" lang="en-SI" altLang="en-SI" sz="19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ntuitiven</a:t>
            </a:r>
            <a:r>
              <a:rPr kumimoji="0" lang="en-SI" altLang="en-SI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in </a:t>
            </a:r>
            <a:r>
              <a:rPr kumimoji="0" lang="en-SI" altLang="en-SI" sz="19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zabaven</a:t>
            </a:r>
            <a:r>
              <a:rPr kumimoji="0" lang="en-SI" altLang="en-SI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19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uvod</a:t>
            </a:r>
            <a:r>
              <a:rPr kumimoji="0" lang="en-SI" altLang="en-SI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v </a:t>
            </a:r>
            <a:r>
              <a:rPr kumimoji="0" lang="en-SI" altLang="en-SI" sz="19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raziskovanje</a:t>
            </a:r>
            <a:r>
              <a:rPr kumimoji="0" lang="en-SI" altLang="en-SI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19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slikarske</a:t>
            </a:r>
            <a:r>
              <a:rPr kumimoji="0" lang="en-SI" altLang="en-SI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19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zbirke</a:t>
            </a:r>
            <a:endParaRPr kumimoji="0" lang="en-SI" altLang="en-SI" sz="19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SI" altLang="en-SI" sz="19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Uporabniku</a:t>
            </a:r>
            <a:r>
              <a:rPr kumimoji="0" lang="en-SI" altLang="en-SI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da </a:t>
            </a:r>
            <a:r>
              <a:rPr kumimoji="0" lang="en-SI" altLang="en-SI" sz="19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občutek</a:t>
            </a:r>
            <a:r>
              <a:rPr kumimoji="0" lang="en-SI" altLang="en-SI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da »</a:t>
            </a:r>
            <a:r>
              <a:rPr kumimoji="0" lang="en-SI" altLang="en-SI" sz="19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gleda</a:t>
            </a:r>
            <a:r>
              <a:rPr kumimoji="0" lang="en-SI" altLang="en-SI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19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skozi</a:t>
            </a:r>
            <a:r>
              <a:rPr kumimoji="0" lang="en-SI" altLang="en-SI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19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oči</a:t>
            </a:r>
            <a:r>
              <a:rPr kumimoji="0" lang="en-SI" altLang="en-SI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19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umetne</a:t>
            </a:r>
            <a:r>
              <a:rPr kumimoji="0" lang="en-SI" altLang="en-SI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19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inteligence</a:t>
            </a:r>
            <a:r>
              <a:rPr kumimoji="0" lang="en-SI" altLang="en-SI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«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369319-77BD-C770-567B-8705BDFCDF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10024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34718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67ACEA-FD23-5470-B212-652056610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GB" sz="3400"/>
              <a:t>Analiza obrazov in emocij</a:t>
            </a:r>
            <a:endParaRPr lang="en-SI" sz="340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F200CDE-53AD-7BC6-4CA0-DF954FBE35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11480" y="2684095"/>
            <a:ext cx="4443154" cy="349286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SI" altLang="en-SI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Uporabljen</a:t>
            </a:r>
            <a:r>
              <a:rPr kumimoji="0" lang="en-SI" altLang="en-SI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model: </a:t>
            </a:r>
            <a:r>
              <a:rPr kumimoji="0" lang="en-SI" altLang="en-SI" sz="18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DeepFace</a:t>
            </a:r>
            <a:endParaRPr kumimoji="0" lang="en-GB" altLang="en-SI" sz="18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endParaRPr kumimoji="0" lang="en-SI" altLang="en-SI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SI" altLang="en-SI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Zaznavanje</a:t>
            </a:r>
            <a:r>
              <a:rPr kumimoji="0" lang="en-SI" altLang="en-SI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obrazov</a:t>
            </a:r>
            <a:r>
              <a:rPr kumimoji="0" lang="en-SI" altLang="en-SI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in </a:t>
            </a:r>
            <a:r>
              <a:rPr kumimoji="0" lang="en-SI" altLang="en-SI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izraženih</a:t>
            </a:r>
            <a:r>
              <a:rPr kumimoji="0" lang="en-SI" altLang="en-SI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emocij</a:t>
            </a:r>
            <a:r>
              <a:rPr kumimoji="0" lang="en-SI" altLang="en-SI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</a:t>
            </a:r>
            <a:r>
              <a:rPr kumimoji="0" lang="en-SI" altLang="en-SI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veselje</a:t>
            </a:r>
            <a:r>
              <a:rPr kumimoji="0" lang="en-SI" altLang="en-SI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</a:t>
            </a:r>
            <a:r>
              <a:rPr kumimoji="0" lang="en-SI" altLang="en-SI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žalost</a:t>
            </a:r>
            <a:r>
              <a:rPr kumimoji="0" lang="en-SI" altLang="en-SI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</a:t>
            </a:r>
            <a:r>
              <a:rPr kumimoji="0" lang="en-SI" altLang="en-SI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jeza</a:t>
            </a:r>
            <a:r>
              <a:rPr kumimoji="0" lang="en-SI" altLang="en-SI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</a:t>
            </a:r>
            <a:r>
              <a:rPr kumimoji="0" lang="en-SI" altLang="en-SI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strah</a:t>
            </a:r>
            <a:r>
              <a:rPr kumimoji="0" lang="en-US" altLang="en-SI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SI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nevtralnost</a:t>
            </a:r>
            <a:r>
              <a:rPr kumimoji="0" lang="en-US" altLang="en-SI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SI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presenečenje</a:t>
            </a:r>
            <a:r>
              <a:rPr kumimoji="0" lang="en-US" altLang="en-SI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gnus</a:t>
            </a:r>
            <a:r>
              <a:rPr kumimoji="0" lang="en-SI" altLang="en-SI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)</a:t>
            </a:r>
            <a:endParaRPr kumimoji="0" lang="en-GB" altLang="en-SI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endParaRPr kumimoji="0" lang="en-SI" altLang="en-SI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SI" altLang="en-SI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Vizualizacija</a:t>
            </a:r>
            <a:r>
              <a:rPr kumimoji="0" lang="en-SI" altLang="en-SI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v </a:t>
            </a:r>
            <a:r>
              <a:rPr kumimoji="0" lang="en-SI" altLang="en-SI" sz="18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matrični</a:t>
            </a:r>
            <a:r>
              <a:rPr kumimoji="0" lang="en-SI" altLang="en-SI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18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obliki</a:t>
            </a:r>
            <a:r>
              <a:rPr kumimoji="0" lang="en-SI" altLang="en-SI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→ </a:t>
            </a:r>
            <a:r>
              <a:rPr kumimoji="0" lang="en-SI" altLang="en-SI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vsako</a:t>
            </a:r>
            <a:r>
              <a:rPr kumimoji="0" lang="en-SI" altLang="en-SI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polje </a:t>
            </a:r>
            <a:r>
              <a:rPr kumimoji="0" lang="en-SI" altLang="en-SI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prikazuje</a:t>
            </a:r>
            <a:r>
              <a:rPr kumimoji="0" lang="en-SI" altLang="en-SI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podzbirko</a:t>
            </a:r>
            <a:r>
              <a:rPr kumimoji="0" lang="en-SI" altLang="en-SI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slik</a:t>
            </a:r>
            <a:endParaRPr kumimoji="0" lang="en-GB" altLang="en-SI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endParaRPr kumimoji="0" lang="en-SI" altLang="en-SI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SI" altLang="en-SI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Interakcija</a:t>
            </a:r>
            <a:r>
              <a:rPr kumimoji="0" lang="en-SI" altLang="en-SI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</a:t>
            </a:r>
            <a:r>
              <a:rPr kumimoji="0" lang="en-SI" altLang="en-SI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klik</a:t>
            </a:r>
            <a:r>
              <a:rPr kumimoji="0" lang="en-SI" altLang="en-SI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na</a:t>
            </a:r>
            <a:r>
              <a:rPr kumimoji="0" lang="en-SI" altLang="en-SI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polje </a:t>
            </a:r>
            <a:r>
              <a:rPr kumimoji="0" lang="en-SI" altLang="en-SI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ali</a:t>
            </a:r>
            <a:r>
              <a:rPr kumimoji="0" lang="en-SI" altLang="en-SI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»Random Image« </a:t>
            </a:r>
            <a:r>
              <a:rPr kumimoji="0" lang="en-SI" altLang="en-SI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pokaže</a:t>
            </a:r>
            <a:r>
              <a:rPr kumimoji="0" lang="en-SI" altLang="en-SI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primer </a:t>
            </a:r>
            <a:r>
              <a:rPr kumimoji="0" lang="en-SI" altLang="en-SI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slike</a:t>
            </a:r>
            <a:endParaRPr kumimoji="0" lang="en-SI" altLang="en-SI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AC971E-B059-CDC9-B172-A3BF857B7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8" b="1688"/>
          <a:stretch/>
        </p:blipFill>
        <p:spPr>
          <a:xfrm>
            <a:off x="5481017" y="625683"/>
            <a:ext cx="6250022" cy="555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570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21516CB1-E8C8-4751-B6A6-46B2D1E72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B1CAC5-18A6-5773-1112-D03714E62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131298" cy="1106424"/>
          </a:xfrm>
        </p:spPr>
        <p:txBody>
          <a:bodyPr>
            <a:normAutofit/>
          </a:bodyPr>
          <a:lstStyle/>
          <a:p>
            <a:r>
              <a:rPr lang="en-GB" sz="3600" b="1"/>
              <a:t>Zaznavanje objektov</a:t>
            </a:r>
            <a:br>
              <a:rPr lang="en-GB" sz="3600" b="1"/>
            </a:br>
            <a:endParaRPr lang="en-SI" sz="360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0C0C0D1-E79A-41FF-8322-256F6DD1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521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274802-5EF3-115F-7D70-5E93A059D4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33" r="-2" b="6845"/>
          <a:stretch>
            <a:fillRect/>
          </a:stretch>
        </p:blipFill>
        <p:spPr>
          <a:xfrm>
            <a:off x="429767" y="1721922"/>
            <a:ext cx="3419856" cy="45205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0798BA-BEEB-5A1E-F551-13AB02154A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437" b="-4"/>
          <a:stretch>
            <a:fillRect/>
          </a:stretch>
        </p:blipFill>
        <p:spPr>
          <a:xfrm>
            <a:off x="4226837" y="1721922"/>
            <a:ext cx="3420596" cy="4520560"/>
          </a:xfrm>
          <a:prstGeom prst="rect">
            <a:avLst/>
          </a:prstGeom>
        </p:spPr>
      </p:pic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395FA420-5595-49D1-9D5F-79EC43B55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4648" y="1721922"/>
            <a:ext cx="3609143" cy="4520560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618B708-D617-93D1-C416-D775F65A4F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09348" y="2020824"/>
            <a:ext cx="2956060" cy="395935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SI" altLang="en-SI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Uporabljen</a:t>
            </a:r>
            <a:r>
              <a:rPr kumimoji="0" lang="en-SI" altLang="en-SI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model: </a:t>
            </a:r>
            <a:r>
              <a:rPr kumimoji="0" lang="en-SI" altLang="en-SI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YOLO</a:t>
            </a:r>
            <a:endParaRPr kumimoji="0" lang="en-GB" altLang="en-SI" sz="18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endParaRPr kumimoji="0" lang="en-SI" altLang="en-SI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SI" altLang="en-SI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Možnost</a:t>
            </a:r>
            <a:r>
              <a:rPr kumimoji="0" lang="en-SI" altLang="en-SI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izbire</a:t>
            </a:r>
            <a:r>
              <a:rPr kumimoji="0" lang="en-SI" altLang="en-SI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predmeta</a:t>
            </a:r>
            <a:r>
              <a:rPr kumimoji="0" lang="en-SI" altLang="en-SI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</a:t>
            </a:r>
            <a:r>
              <a:rPr kumimoji="0" lang="en-SI" altLang="en-SI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npr</a:t>
            </a:r>
            <a:r>
              <a:rPr kumimoji="0" lang="en-SI" altLang="en-SI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 </a:t>
            </a:r>
            <a:r>
              <a:rPr kumimoji="0" lang="en-SI" altLang="en-SI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vaza</a:t>
            </a:r>
            <a:r>
              <a:rPr kumimoji="0" lang="en-SI" altLang="en-SI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</a:t>
            </a:r>
            <a:r>
              <a:rPr kumimoji="0" lang="en-SI" altLang="en-SI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stol</a:t>
            </a:r>
            <a:r>
              <a:rPr kumimoji="0" lang="en-SI" altLang="en-SI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)</a:t>
            </a:r>
            <a:endParaRPr kumimoji="0" lang="en-GB" altLang="en-SI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endParaRPr kumimoji="0" lang="en-SI" altLang="en-SI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SI" altLang="en-SI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Navigacija</a:t>
            </a:r>
            <a:r>
              <a:rPr kumimoji="0" lang="en-SI" altLang="en-SI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s </a:t>
            </a:r>
            <a:r>
              <a:rPr kumimoji="0" lang="en-SI" altLang="en-SI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puščicami</a:t>
            </a:r>
            <a:r>
              <a:rPr kumimoji="0" lang="en-SI" altLang="en-SI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SI" altLang="en-SI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↑ </a:t>
            </a:r>
            <a:r>
              <a:rPr kumimoji="0" lang="en-SI" altLang="en-SI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večji</a:t>
            </a:r>
            <a:r>
              <a:rPr kumimoji="0" lang="en-SI" altLang="en-SI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predmet</a:t>
            </a:r>
            <a:endParaRPr kumimoji="0" lang="en-SI" altLang="en-SI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SI" altLang="en-SI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↓ </a:t>
            </a:r>
            <a:r>
              <a:rPr kumimoji="0" lang="en-SI" altLang="en-SI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manjši</a:t>
            </a:r>
            <a:r>
              <a:rPr kumimoji="0" lang="en-SI" altLang="en-SI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predmet</a:t>
            </a:r>
            <a:endParaRPr kumimoji="0" lang="en-GB" altLang="en-SI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</a:pPr>
            <a:endParaRPr kumimoji="0" lang="en-SI" altLang="en-SI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SI" altLang="en-SI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Namen: </a:t>
            </a:r>
            <a:r>
              <a:rPr kumimoji="0" lang="en-SI" altLang="en-SI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raziskovanje</a:t>
            </a:r>
            <a:r>
              <a:rPr kumimoji="0" lang="en-SI" altLang="en-SI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ikonografskih</a:t>
            </a:r>
            <a:r>
              <a:rPr kumimoji="0" lang="en-SI" altLang="en-SI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elementov</a:t>
            </a:r>
            <a:r>
              <a:rPr kumimoji="0" lang="en-SI" altLang="en-SI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skozi</a:t>
            </a:r>
            <a:r>
              <a:rPr kumimoji="0" lang="en-SI" altLang="en-SI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umetnost</a:t>
            </a:r>
            <a:endParaRPr kumimoji="0" lang="en-SI" altLang="en-SI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261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21516CB1-E8C8-4751-B6A6-46B2D1E72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221DB-0C8B-0303-CC54-2A6C790EF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131298" cy="1106424"/>
          </a:xfrm>
        </p:spPr>
        <p:txBody>
          <a:bodyPr>
            <a:normAutofit/>
          </a:bodyPr>
          <a:lstStyle/>
          <a:p>
            <a:r>
              <a:rPr lang="en-GB" sz="3600" dirty="0"/>
              <a:t>Analiza </a:t>
            </a:r>
            <a:r>
              <a:rPr lang="en-GB" sz="3600" dirty="0" err="1"/>
              <a:t>telesnih</a:t>
            </a:r>
            <a:r>
              <a:rPr lang="en-GB" sz="3600" dirty="0"/>
              <a:t> </a:t>
            </a:r>
            <a:r>
              <a:rPr lang="en-GB" sz="3600" dirty="0" err="1"/>
              <a:t>poz</a:t>
            </a:r>
            <a:endParaRPr lang="en-SI" sz="36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0C0C0D1-E79A-41FF-8322-256F6DD1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521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395FA420-5595-49D1-9D5F-79EC43B55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4648" y="1721922"/>
            <a:ext cx="3609143" cy="4520560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B7C7C7D-23D0-6922-0086-EA560B0D40E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09348" y="2020824"/>
            <a:ext cx="2956060" cy="395935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 fontScale="92500"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SI" altLang="en-SI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Uporabljena</a:t>
            </a:r>
            <a:r>
              <a:rPr kumimoji="0" lang="en-SI" altLang="en-SI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knjižnica</a:t>
            </a:r>
            <a:r>
              <a:rPr kumimoji="0" lang="en-SI" altLang="en-SI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</a:t>
            </a:r>
            <a:r>
              <a:rPr kumimoji="0" lang="en-SI" altLang="en-SI" sz="18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MediaPipe</a:t>
            </a:r>
            <a:endParaRPr kumimoji="0" lang="en-GB" altLang="en-SI" sz="18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endParaRPr kumimoji="0" lang="en-SI" altLang="en-SI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SI" altLang="en-SI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Ustvarjena</a:t>
            </a:r>
            <a:r>
              <a:rPr kumimoji="0" lang="en-SI" altLang="en-SI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2D </a:t>
            </a:r>
            <a:r>
              <a:rPr kumimoji="0" lang="en-SI" altLang="en-SI" sz="18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mapa</a:t>
            </a:r>
            <a:r>
              <a:rPr kumimoji="0" lang="en-SI" altLang="en-SI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slik</a:t>
            </a:r>
            <a:r>
              <a:rPr kumimoji="0" lang="en-SI" altLang="en-SI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glede </a:t>
            </a:r>
            <a:r>
              <a:rPr kumimoji="0" lang="en-SI" altLang="en-SI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na</a:t>
            </a:r>
            <a:r>
              <a:rPr kumimoji="0" lang="en-SI" altLang="en-SI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podobnost</a:t>
            </a:r>
            <a:r>
              <a:rPr kumimoji="0" lang="en-SI" altLang="en-SI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poze</a:t>
            </a:r>
            <a:endParaRPr kumimoji="0" lang="en-GB" altLang="en-SI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endParaRPr kumimoji="0" lang="en-SI" altLang="en-SI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SI" altLang="en-SI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Uporabnik se </a:t>
            </a:r>
            <a:r>
              <a:rPr kumimoji="0" lang="en-SI" altLang="en-SI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premika</a:t>
            </a:r>
            <a:r>
              <a:rPr kumimoji="0" lang="en-SI" altLang="en-SI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po </a:t>
            </a:r>
            <a:r>
              <a:rPr kumimoji="0" lang="en-SI" altLang="en-SI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zemljevidu</a:t>
            </a:r>
            <a:r>
              <a:rPr kumimoji="0" lang="en-SI" altLang="en-SI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→ </a:t>
            </a:r>
            <a:r>
              <a:rPr kumimoji="0" lang="en-SI" altLang="en-SI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slike</a:t>
            </a:r>
            <a:r>
              <a:rPr kumimoji="0" lang="en-SI" altLang="en-SI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s </a:t>
            </a:r>
            <a:r>
              <a:rPr kumimoji="0" lang="en-SI" altLang="en-SI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podobnimi</a:t>
            </a:r>
            <a:r>
              <a:rPr kumimoji="0" lang="en-SI" altLang="en-SI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pozami</a:t>
            </a:r>
            <a:r>
              <a:rPr kumimoji="0" lang="en-SI" altLang="en-SI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so </a:t>
            </a:r>
            <a:r>
              <a:rPr kumimoji="0" lang="en-SI" altLang="en-SI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bližje</a:t>
            </a:r>
            <a:endParaRPr kumimoji="0" lang="en-GB" altLang="en-SI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endParaRPr kumimoji="0" lang="en-SI" altLang="en-SI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SI" altLang="en-SI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Primer: </a:t>
            </a:r>
            <a:r>
              <a:rPr kumimoji="0" lang="en-SI" altLang="en-SI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hitro</a:t>
            </a:r>
            <a:r>
              <a:rPr kumimoji="0" lang="en-SI" altLang="en-SI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iskanje</a:t>
            </a:r>
            <a:r>
              <a:rPr kumimoji="0" lang="en-SI" altLang="en-SI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podobnih</a:t>
            </a:r>
            <a:r>
              <a:rPr kumimoji="0" lang="en-SI" altLang="en-SI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gibov</a:t>
            </a:r>
            <a:r>
              <a:rPr kumimoji="0" lang="en-SI" altLang="en-SI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</a:t>
            </a:r>
            <a:r>
              <a:rPr kumimoji="0" lang="en-SI" altLang="en-SI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npr</a:t>
            </a:r>
            <a:r>
              <a:rPr kumimoji="0" lang="en-SI" altLang="en-SI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 </a:t>
            </a:r>
            <a:r>
              <a:rPr kumimoji="0" lang="en-SI" altLang="en-SI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ljudje</a:t>
            </a:r>
            <a:r>
              <a:rPr kumimoji="0" lang="en-SI" altLang="en-SI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z </a:t>
            </a:r>
            <a:r>
              <a:rPr kumimoji="0" lang="en-SI" altLang="en-SI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dvignjenimi</a:t>
            </a:r>
            <a:r>
              <a:rPr kumimoji="0" lang="en-SI" altLang="en-SI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rokami</a:t>
            </a:r>
            <a:r>
              <a:rPr kumimoji="0" lang="en-SI" altLang="en-SI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)</a:t>
            </a:r>
          </a:p>
        </p:txBody>
      </p:sp>
      <p:pic>
        <p:nvPicPr>
          <p:cNvPr id="10" name="Picture 9" descr="A colorful dots with black text&#10;&#10;AI-generated content may be incorrect.">
            <a:extLst>
              <a:ext uri="{FF2B5EF4-FFF2-40B4-BE49-F238E27FC236}">
                <a16:creationId xmlns:a16="http://schemas.microsoft.com/office/drawing/2014/main" id="{64E73325-62D9-55D2-D183-FDB62AA40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" y="1718320"/>
            <a:ext cx="6470435" cy="454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6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67FBB5-D963-7F19-61E7-629E80DFC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79DF7275-E6EC-041B-02F9-631E70C62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BBE47-3A9B-D9E4-A9CF-AC84AF468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131298" cy="1106424"/>
          </a:xfrm>
        </p:spPr>
        <p:txBody>
          <a:bodyPr>
            <a:normAutofit/>
          </a:bodyPr>
          <a:lstStyle/>
          <a:p>
            <a:r>
              <a:rPr lang="en-GB" sz="3600" dirty="0"/>
              <a:t>Analiza </a:t>
            </a:r>
            <a:r>
              <a:rPr lang="en-GB" sz="3600" dirty="0" err="1"/>
              <a:t>telesnih</a:t>
            </a:r>
            <a:r>
              <a:rPr lang="en-GB" sz="3600" dirty="0"/>
              <a:t> </a:t>
            </a:r>
            <a:r>
              <a:rPr lang="en-GB" sz="3600" dirty="0" err="1"/>
              <a:t>poz</a:t>
            </a:r>
            <a:endParaRPr lang="en-SI" sz="36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95670B6-6713-94AB-F271-D0B97DE0C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521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2C2D0783-906F-FB6C-ACA2-E5530FEA8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4648" y="1721922"/>
            <a:ext cx="3609143" cy="4520560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B72FD4-DFF3-3CA7-E1BA-0B0905C22FE0}"/>
              </a:ext>
            </a:extLst>
          </p:cNvPr>
          <p:cNvSpPr/>
          <p:nvPr/>
        </p:nvSpPr>
        <p:spPr>
          <a:xfrm>
            <a:off x="8718833" y="1517904"/>
            <a:ext cx="3133422" cy="5075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563FE9-6F70-E223-52BE-1EAA7139D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768" y="1519036"/>
            <a:ext cx="9005442" cy="507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083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09C509D2-0C1A-47B8-89C1-D3AB17D45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0ABCE-4618-6CC4-516D-F9A319C31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264" y="556994"/>
            <a:ext cx="4753535" cy="1672499"/>
          </a:xfrm>
        </p:spPr>
        <p:txBody>
          <a:bodyPr>
            <a:normAutofit/>
          </a:bodyPr>
          <a:lstStyle/>
          <a:p>
            <a:r>
              <a:rPr lang="en-GB" sz="4000"/>
              <a:t>Barvna analiza(HSL)</a:t>
            </a:r>
            <a:endParaRPr lang="en-SI" sz="40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9B32E6-D881-147A-D1F8-C69508D35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4" r="8624"/>
          <a:stretch/>
        </p:blipFill>
        <p:spPr>
          <a:xfrm>
            <a:off x="3183095" y="10"/>
            <a:ext cx="3006061" cy="33396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28F368-FF15-C81A-4FAD-F81F6E94D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7" r="3917"/>
          <a:stretch/>
        </p:blipFill>
        <p:spPr>
          <a:xfrm>
            <a:off x="8912" y="10"/>
            <a:ext cx="2991088" cy="33396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370489-EE7D-0F40-137F-E18584B3C7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088" r="-2" b="10553"/>
          <a:stretch>
            <a:fillRect/>
          </a:stretch>
        </p:blipFill>
        <p:spPr>
          <a:xfrm>
            <a:off x="-2" y="3518351"/>
            <a:ext cx="6189158" cy="3339649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67DCA139-80E3-B817-4CEF-88E82AA543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600265" y="2413645"/>
            <a:ext cx="4753534" cy="369473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SI" altLang="en-SI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Slike </a:t>
            </a:r>
            <a:r>
              <a:rPr kumimoji="0" lang="en-SI" altLang="en-SI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razporejene</a:t>
            </a:r>
            <a:r>
              <a:rPr kumimoji="0" lang="en-SI" altLang="en-SI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v </a:t>
            </a:r>
            <a:r>
              <a:rPr kumimoji="0" lang="en-SI" altLang="en-SI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mrežo</a:t>
            </a:r>
            <a:r>
              <a:rPr kumimoji="0" lang="en-SI" altLang="en-SI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16×16:</a:t>
            </a: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SI" altLang="en-SI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navpična</a:t>
            </a:r>
            <a:r>
              <a:rPr kumimoji="0" lang="en-SI" altLang="en-SI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os</a:t>
            </a:r>
            <a:r>
              <a:rPr kumimoji="0" lang="en-SI" altLang="en-SI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→ </a:t>
            </a:r>
            <a:r>
              <a:rPr kumimoji="0" lang="en-SI" altLang="en-SI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svetlost</a:t>
            </a:r>
            <a:endParaRPr kumimoji="0" lang="en-SI" altLang="en-SI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SI" altLang="en-SI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vodoravna</a:t>
            </a:r>
            <a:r>
              <a:rPr kumimoji="0" lang="en-SI" altLang="en-SI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os</a:t>
            </a:r>
            <a:r>
              <a:rPr kumimoji="0" lang="en-SI" altLang="en-SI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→ </a:t>
            </a:r>
            <a:r>
              <a:rPr kumimoji="0" lang="en-SI" altLang="en-SI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nasičenost</a:t>
            </a:r>
            <a:endParaRPr kumimoji="0" lang="en-SI" altLang="en-SI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SI" altLang="en-SI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drsnik</a:t>
            </a:r>
            <a:r>
              <a:rPr kumimoji="0" lang="en-SI" altLang="en-SI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→ </a:t>
            </a:r>
            <a:r>
              <a:rPr kumimoji="0" lang="en-SI" altLang="en-SI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barvni</a:t>
            </a:r>
            <a:r>
              <a:rPr kumimoji="0" lang="en-SI" altLang="en-SI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ton (0°–360°)</a:t>
            </a:r>
            <a:endParaRPr kumimoji="0" lang="en-GB" altLang="en-SI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</a:pPr>
            <a:endParaRPr kumimoji="0" lang="en-SI" altLang="en-SI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SI" altLang="en-SI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Klik</a:t>
            </a:r>
            <a:r>
              <a:rPr kumimoji="0" lang="en-SI" altLang="en-SI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na</a:t>
            </a:r>
            <a:r>
              <a:rPr kumimoji="0" lang="en-SI" altLang="en-SI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sliko</a:t>
            </a:r>
            <a:r>
              <a:rPr kumimoji="0" lang="en-SI" altLang="en-SI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prikaže</a:t>
            </a:r>
            <a:r>
              <a:rPr kumimoji="0" lang="en-SI" altLang="en-SI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barvni</a:t>
            </a:r>
            <a:r>
              <a:rPr kumimoji="0" lang="en-SI" altLang="en-SI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histogram</a:t>
            </a:r>
            <a:r>
              <a:rPr kumimoji="0" lang="en-US" altLang="en-SI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SI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slike</a:t>
            </a:r>
            <a:endParaRPr kumimoji="0" lang="en-GB" altLang="en-SI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endParaRPr kumimoji="0" lang="en-SI" altLang="en-SI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SI" altLang="en-SI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Uporabnik</a:t>
            </a:r>
            <a:r>
              <a:rPr kumimoji="0" lang="en-SI" altLang="en-SI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lahko</a:t>
            </a:r>
            <a:r>
              <a:rPr kumimoji="0" lang="en-SI" altLang="en-SI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SI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spreminja</a:t>
            </a:r>
            <a:r>
              <a:rPr kumimoji="0" lang="en-US" altLang="en-SI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histogram</a:t>
            </a:r>
            <a:r>
              <a:rPr kumimoji="0" lang="en-SI" altLang="en-SI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→ </a:t>
            </a:r>
            <a:r>
              <a:rPr kumimoji="0" lang="en-SI" altLang="en-SI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sistem</a:t>
            </a:r>
            <a:r>
              <a:rPr kumimoji="0" lang="en-SI" altLang="en-SI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poišče</a:t>
            </a:r>
            <a:r>
              <a:rPr kumimoji="0" lang="en-SI" altLang="en-SI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podobne</a:t>
            </a:r>
            <a:r>
              <a:rPr kumimoji="0" lang="en-SI" altLang="en-SI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slike</a:t>
            </a:r>
            <a:endParaRPr kumimoji="0" lang="en-SI" altLang="en-SI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651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AB902CB9-C7DC-4673-B7D5-F22DCF0EC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66F606-86D2-5C6C-920D-3D98E423F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741"/>
            <a:ext cx="3999971" cy="1690798"/>
          </a:xfrm>
        </p:spPr>
        <p:txBody>
          <a:bodyPr>
            <a:normAutofit/>
          </a:bodyPr>
          <a:lstStyle/>
          <a:p>
            <a:r>
              <a:rPr lang="en-GB" sz="4000"/>
              <a:t>Houghova transformacija</a:t>
            </a:r>
            <a:endParaRPr lang="en-SI" sz="400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95142CD-668E-D0D7-033E-DEA40C78A8E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400475"/>
            <a:ext cx="3999971" cy="372182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lnSpcReduction="10000"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SI" altLang="en-SI" sz="19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Prikaz</a:t>
            </a:r>
            <a:r>
              <a:rPr kumimoji="0" lang="en-SI" altLang="en-SI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19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zaznavanja</a:t>
            </a:r>
            <a:r>
              <a:rPr kumimoji="0" lang="en-SI" altLang="en-SI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19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linijskih</a:t>
            </a:r>
            <a:r>
              <a:rPr kumimoji="0" lang="en-SI" altLang="en-SI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19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struktur</a:t>
            </a:r>
            <a:r>
              <a:rPr kumimoji="0" lang="en-SI" altLang="en-SI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</a:t>
            </a:r>
            <a:r>
              <a:rPr kumimoji="0" lang="en-SI" altLang="en-SI" sz="19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robovi</a:t>
            </a:r>
            <a:r>
              <a:rPr kumimoji="0" lang="en-SI" altLang="en-SI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</a:t>
            </a:r>
            <a:r>
              <a:rPr kumimoji="0" lang="en-SI" altLang="en-SI" sz="19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črte</a:t>
            </a:r>
            <a:r>
              <a:rPr kumimoji="0" lang="en-SI" altLang="en-SI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)</a:t>
            </a:r>
            <a:endParaRPr kumimoji="0" lang="en-GB" altLang="en-SI" sz="19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endParaRPr kumimoji="0" lang="en-SI" altLang="en-SI" sz="19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SI" altLang="en-SI" sz="19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Interaktivna</a:t>
            </a:r>
            <a:r>
              <a:rPr kumimoji="0" lang="en-SI" altLang="en-SI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19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vizualizacija</a:t>
            </a:r>
            <a:r>
              <a:rPr kumimoji="0" lang="en-SI" altLang="en-SI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sinusoid → </a:t>
            </a:r>
            <a:r>
              <a:rPr kumimoji="0" lang="en-SI" altLang="en-SI" sz="19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izobraževalni</a:t>
            </a:r>
            <a:r>
              <a:rPr kumimoji="0" lang="en-SI" altLang="en-SI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SI" altLang="en-SI" sz="19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namen</a:t>
            </a:r>
            <a:endParaRPr kumimoji="0" lang="en-GB" altLang="en-SI" sz="19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endParaRPr kumimoji="0" lang="en-GB" altLang="en-SI" sz="19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GB" sz="2000" dirty="0"/>
              <a:t>Uporabnik </a:t>
            </a:r>
            <a:r>
              <a:rPr lang="en-GB" sz="2000" dirty="0" err="1"/>
              <a:t>lahko</a:t>
            </a:r>
            <a:r>
              <a:rPr lang="en-GB" sz="2000" dirty="0"/>
              <a:t> </a:t>
            </a:r>
            <a:r>
              <a:rPr lang="en-GB" sz="2000" dirty="0" err="1"/>
              <a:t>nariše</a:t>
            </a:r>
            <a:r>
              <a:rPr lang="en-GB" sz="2000" dirty="0"/>
              <a:t> </a:t>
            </a:r>
            <a:r>
              <a:rPr lang="en-GB" sz="2000" dirty="0" err="1"/>
              <a:t>svojo</a:t>
            </a:r>
            <a:r>
              <a:rPr lang="en-GB" sz="2000" dirty="0"/>
              <a:t> </a:t>
            </a:r>
            <a:r>
              <a:rPr lang="en-GB" sz="2000" dirty="0" err="1"/>
              <a:t>sinusoido</a:t>
            </a:r>
            <a:r>
              <a:rPr lang="en-GB" sz="2000" dirty="0"/>
              <a:t> → </a:t>
            </a:r>
            <a:r>
              <a:rPr lang="en-GB" sz="2000" dirty="0" err="1"/>
              <a:t>sistem</a:t>
            </a:r>
            <a:r>
              <a:rPr lang="en-GB" sz="2000" dirty="0"/>
              <a:t> </a:t>
            </a:r>
            <a:r>
              <a:rPr lang="en-GB" sz="2000" dirty="0" err="1"/>
              <a:t>poišče</a:t>
            </a:r>
            <a:r>
              <a:rPr lang="en-GB" sz="2000" dirty="0"/>
              <a:t> </a:t>
            </a:r>
            <a:r>
              <a:rPr lang="en-GB" sz="2000" dirty="0" err="1"/>
              <a:t>sliko</a:t>
            </a:r>
            <a:r>
              <a:rPr lang="en-GB" sz="2000" dirty="0"/>
              <a:t> z </a:t>
            </a:r>
            <a:r>
              <a:rPr lang="en-GB" sz="2000" dirty="0" err="1"/>
              <a:t>najbolj</a:t>
            </a:r>
            <a:r>
              <a:rPr lang="en-GB" sz="2000" dirty="0"/>
              <a:t> </a:t>
            </a:r>
            <a:r>
              <a:rPr lang="en-GB" sz="2000" dirty="0" err="1"/>
              <a:t>podobnim</a:t>
            </a:r>
            <a:r>
              <a:rPr lang="en-GB" sz="2000" dirty="0"/>
              <a:t> </a:t>
            </a:r>
            <a:r>
              <a:rPr lang="en-GB" sz="2000" dirty="0" err="1"/>
              <a:t>vzorcem</a:t>
            </a:r>
            <a:endParaRPr lang="en-GB" sz="2000" dirty="0"/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endParaRPr kumimoji="0" lang="en-GB" altLang="en-SI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GB" sz="2000" dirty="0" err="1"/>
              <a:t>Pokaže</a:t>
            </a:r>
            <a:r>
              <a:rPr lang="en-GB" sz="2000" dirty="0"/>
              <a:t>, </a:t>
            </a:r>
            <a:r>
              <a:rPr lang="en-GB" sz="2000" dirty="0" err="1"/>
              <a:t>kako</a:t>
            </a:r>
            <a:r>
              <a:rPr lang="en-GB" sz="2000" dirty="0"/>
              <a:t> </a:t>
            </a:r>
            <a:r>
              <a:rPr lang="en-GB" sz="2000" dirty="0" err="1"/>
              <a:t>matematični</a:t>
            </a:r>
            <a:r>
              <a:rPr lang="en-GB" sz="2000" dirty="0"/>
              <a:t> </a:t>
            </a:r>
            <a:r>
              <a:rPr lang="en-GB" sz="2000" dirty="0" err="1"/>
              <a:t>postopki</a:t>
            </a:r>
            <a:r>
              <a:rPr lang="en-GB" sz="2000" dirty="0"/>
              <a:t> »</a:t>
            </a:r>
            <a:r>
              <a:rPr lang="en-GB" sz="2000" dirty="0" err="1"/>
              <a:t>vidijo</a:t>
            </a:r>
            <a:r>
              <a:rPr lang="en-GB" sz="2000" dirty="0"/>
              <a:t>« </a:t>
            </a:r>
            <a:r>
              <a:rPr lang="en-GB" sz="2000" dirty="0" err="1"/>
              <a:t>slike</a:t>
            </a:r>
            <a:endParaRPr kumimoji="0" lang="en-SI" altLang="en-SI" sz="19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084F90-8FE8-F69E-A596-A1CC7583F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933" y="586447"/>
            <a:ext cx="3325118" cy="3316804"/>
          </a:xfrm>
          <a:prstGeom prst="rect">
            <a:avLst/>
          </a:prstGeo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A94264DE-6B5D-002A-4C72-E4CDB56A9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2469" y="594759"/>
            <a:ext cx="3325118" cy="33084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24732D-D3F5-1C75-5446-ADA003547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604" y="4122854"/>
            <a:ext cx="2152419" cy="21686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BA4B7E-CA2D-EA85-D787-A472B0179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8164" y="4131603"/>
            <a:ext cx="2152419" cy="21578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B3CB01-B18B-3659-2FFA-53AEBA9067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5167" y="4134863"/>
            <a:ext cx="2152419" cy="215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12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</TotalTime>
  <Words>358</Words>
  <Application>Microsoft Office PowerPoint</Application>
  <PresentationFormat>Widescreen</PresentationFormat>
  <Paragraphs>69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Calibri</vt:lpstr>
      <vt:lpstr>Office Theme</vt:lpstr>
      <vt:lpstr>Sistem za interaktivno pregledovanje slikarske zbirke </vt:lpstr>
      <vt:lpstr>Uvod</vt:lpstr>
      <vt:lpstr>Interaktivni vmesnik</vt:lpstr>
      <vt:lpstr>Analiza obrazov in emocij</vt:lpstr>
      <vt:lpstr>Zaznavanje objektov </vt:lpstr>
      <vt:lpstr>Analiza telesnih poz</vt:lpstr>
      <vt:lpstr>Analiza telesnih poz</vt:lpstr>
      <vt:lpstr>Barvna analiza(HSL)</vt:lpstr>
      <vt:lpstr>Houghova transformacija</vt:lpstr>
      <vt:lpstr>Zaključek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Nace Omahen</dc:creator>
  <cp:lastModifiedBy>Nik Jenič</cp:lastModifiedBy>
  <cp:revision>11</cp:revision>
  <dcterms:created xsi:type="dcterms:W3CDTF">2025-09-17T08:00:55Z</dcterms:created>
  <dcterms:modified xsi:type="dcterms:W3CDTF">2025-09-17T19:01:57Z</dcterms:modified>
</cp:coreProperties>
</file>